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TIF" ContentType="image/tif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4" r:id="rId3"/>
    <p:sldId id="260" r:id="rId4"/>
    <p:sldId id="306" r:id="rId5"/>
    <p:sldId id="298" r:id="rId6"/>
    <p:sldId id="261" r:id="rId7"/>
    <p:sldId id="285" r:id="rId8"/>
    <p:sldId id="259" r:id="rId9"/>
    <p:sldId id="303" r:id="rId10"/>
    <p:sldId id="297" r:id="rId11"/>
    <p:sldId id="299" r:id="rId12"/>
    <p:sldId id="300" r:id="rId13"/>
    <p:sldId id="313" r:id="rId14"/>
    <p:sldId id="301" r:id="rId15"/>
    <p:sldId id="305" r:id="rId16"/>
    <p:sldId id="302" r:id="rId17"/>
    <p:sldId id="307" r:id="rId18"/>
    <p:sldId id="308" r:id="rId19"/>
    <p:sldId id="310" r:id="rId20"/>
    <p:sldId id="311" r:id="rId21"/>
    <p:sldId id="312" r:id="rId22"/>
    <p:sldId id="304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a Blomberg" initials="L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90"/>
    <p:restoredTop sz="50000"/>
  </p:normalViewPr>
  <p:slideViewPr>
    <p:cSldViewPr snapToGrid="0" snapToObjects="1">
      <p:cViewPr varScale="1">
        <p:scale>
          <a:sx n="97" d="100"/>
          <a:sy n="97" d="100"/>
        </p:scale>
        <p:origin x="144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EC877-7406-3141-AA1A-7E4D9D799847}" type="datetimeFigureOut">
              <a:rPr lang="en-US" smtClean="0"/>
              <a:t>6/8/17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B2955-43F7-9F44-B8B2-102761FD034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87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68A20-2DB9-CC4B-B452-AEDE9C91C820}" type="datetimeFigureOut">
              <a:rPr lang="en-US" smtClean="0"/>
              <a:t>6/8/17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57C3F-40EC-3C49-A990-60683E23A92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32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 smtClean="0"/>
              <a:t>Lokalt ledd utveckling är en del av Eus program för landsbygdsutveckling och en del av Eus landsbygdsprogram. Det är således jordbruksverket som är förvaltande myndighet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57C3F-40EC-3C49-A990-60683E23A9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32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57C3F-40EC-3C49-A990-60683E23A92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4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sv-SE" altLang="sv-SE" sz="1200" b="1" dirty="0" smtClean="0"/>
              <a:t>På samtliga fakturor skall framgå: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sv-SE" altLang="sv-SE" sz="1200" dirty="0" smtClean="0"/>
              <a:t>Att fakturan tillhör projektet, gärna märkt med projektets namn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sv-SE" altLang="sv-SE" sz="1200" dirty="0" smtClean="0"/>
              <a:t>Tydlig specificering av vad kostnaden avser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sv-SE" altLang="sv-SE" sz="1200" dirty="0" smtClean="0"/>
              <a:t>Betalningsmottagare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sv-SE" altLang="sv-SE" sz="1200" dirty="0" smtClean="0"/>
              <a:t>Fakturanummer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sv-SE" altLang="sv-SE" sz="1200" dirty="0" smtClean="0"/>
              <a:t>Fakturadatum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sv-SE" altLang="sv-SE" sz="1200" dirty="0" smtClean="0"/>
              <a:t>Totalt belopp (inklusive och exklusive moms)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sv-SE" altLang="sv-SE" sz="1200" dirty="0" smtClean="0"/>
              <a:t>F-skattsedel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57C3F-40EC-3C49-A990-60683E23A92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7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sv-SE" altLang="sv-SE" sz="1200" b="1" dirty="0" smtClean="0"/>
              <a:t>På samtliga fakturor skall framgå: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sv-SE" altLang="sv-SE" sz="1200" dirty="0" smtClean="0"/>
              <a:t>Att fakturan tillhör projektet, gärna märkt med projektets namn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sv-SE" altLang="sv-SE" sz="1200" dirty="0" smtClean="0"/>
              <a:t>Tydlig specificering av vad kostnaden avser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sv-SE" altLang="sv-SE" sz="1200" dirty="0" smtClean="0"/>
              <a:t>Betalningsmottagare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sv-SE" altLang="sv-SE" sz="1200" dirty="0" smtClean="0"/>
              <a:t>Fakturanummer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sv-SE" altLang="sv-SE" sz="1200" dirty="0" smtClean="0"/>
              <a:t>Fakturadatum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sv-SE" altLang="sv-SE" sz="1200" dirty="0" smtClean="0"/>
              <a:t>Totalt belopp (inklusive och exklusive moms)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sv-SE" altLang="sv-SE" sz="1200" dirty="0" smtClean="0"/>
              <a:t>F-skattsedel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57C3F-40EC-3C49-A990-60683E23A92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49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57C3F-40EC-3C49-A990-60683E23A92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28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57C3F-40EC-3C49-A990-60683E23A92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603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57C3F-40EC-3C49-A990-60683E23A92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41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57C3F-40EC-3C49-A990-60683E23A92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196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57C3F-40EC-3C49-A990-60683E23A92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97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Det viktiga</a:t>
            </a:r>
            <a:r>
              <a:rPr lang="sv-SE" baseline="0" dirty="0" smtClean="0"/>
              <a:t> är att det finns ett lokalt behov för det Ni vill göra. En drivkraft underifrån och i samarbete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57C3F-40EC-3C49-A990-60683E23A9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66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57C3F-40EC-3C49-A990-60683E23A9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57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57C3F-40EC-3C49-A990-60683E23A9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41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57C3F-40EC-3C49-A990-60683E23A9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0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57C3F-40EC-3C49-A990-60683E23A9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57C3F-40EC-3C49-A990-60683E23A9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12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57C3F-40EC-3C49-A990-60683E23A9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17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57C3F-40EC-3C49-A990-60683E23A9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59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8381E-371A-B046-99D2-743926C7E063}" type="datetimeFigureOut">
              <a:rPr lang="en-US" smtClean="0"/>
              <a:t>6/8/17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97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8381E-371A-B046-99D2-743926C7E063}" type="datetimeFigureOut">
              <a:rPr lang="en-US" smtClean="0"/>
              <a:t>6/8/17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9481-5E88-4243-9CCA-A688B3A4789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54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8381E-371A-B046-99D2-743926C7E063}" type="datetimeFigureOut">
              <a:rPr lang="en-US" smtClean="0"/>
              <a:t>6/8/17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9481-5E88-4243-9CCA-A688B3A4789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08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8381E-371A-B046-99D2-743926C7E063}" type="datetimeFigureOut">
              <a:rPr lang="en-US" smtClean="0"/>
              <a:t>6/8/17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9481-5E88-4243-9CCA-A688B3A4789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10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8381E-371A-B046-99D2-743926C7E063}" type="datetimeFigureOut">
              <a:rPr lang="en-US" smtClean="0"/>
              <a:t>6/8/17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9481-5E88-4243-9CCA-A688B3A4789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21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8381E-371A-B046-99D2-743926C7E063}" type="datetimeFigureOut">
              <a:rPr lang="en-US" smtClean="0"/>
              <a:t>6/8/17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9481-5E88-4243-9CCA-A688B3A4789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60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8381E-371A-B046-99D2-743926C7E063}" type="datetimeFigureOut">
              <a:rPr lang="en-US" smtClean="0"/>
              <a:t>6/8/17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9481-5E88-4243-9CCA-A688B3A4789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8381E-371A-B046-99D2-743926C7E063}" type="datetimeFigureOut">
              <a:rPr lang="en-US" smtClean="0"/>
              <a:t>6/8/17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9481-5E88-4243-9CCA-A688B3A4789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51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8381E-371A-B046-99D2-743926C7E063}" type="datetimeFigureOut">
              <a:rPr lang="en-US" smtClean="0"/>
              <a:t>6/8/17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9481-5E88-4243-9CCA-A688B3A4789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14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8381E-371A-B046-99D2-743926C7E063}" type="datetimeFigureOut">
              <a:rPr lang="en-US" smtClean="0"/>
              <a:t>6/8/17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77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8381E-371A-B046-99D2-743926C7E063}" type="datetimeFigureOut">
              <a:rPr lang="en-US" smtClean="0"/>
              <a:t>6/8/17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9481-5E88-4243-9CCA-A688B3A4789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8381E-371A-B046-99D2-743926C7E063}" type="datetimeFigureOut">
              <a:rPr lang="en-US" smtClean="0"/>
              <a:t>6/8/17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F9481-5E88-4243-9CCA-A688B3A4789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2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amtidsbygder.se/" TargetMode="Externa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kerstin.soderlund@framtidsbygder.se" TargetMode="External"/><Relationship Id="rId4" Type="http://schemas.openxmlformats.org/officeDocument/2006/relationships/hyperlink" Target="http://www.framtidsbygder.se" TargetMode="External"/><Relationship Id="rId5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linda.blomberg@framtidsbygder.s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5" Type="http://schemas.openxmlformats.org/officeDocument/2006/relationships/image" Target="../media/image4.tiff"/><Relationship Id="rId6" Type="http://schemas.openxmlformats.org/officeDocument/2006/relationships/image" Target="../media/image5.T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000" dirty="0" smtClean="0">
                <a:solidFill>
                  <a:srgbClr val="008000"/>
                </a:solidFill>
              </a:rPr>
              <a:t/>
            </a:r>
            <a:br>
              <a:rPr lang="en-US" sz="8000" dirty="0" smtClean="0">
                <a:solidFill>
                  <a:srgbClr val="008000"/>
                </a:solidFill>
              </a:rPr>
            </a:br>
            <a:r>
              <a:rPr lang="en-US" sz="8000" dirty="0">
                <a:solidFill>
                  <a:srgbClr val="008000"/>
                </a:solidFill>
              </a:rPr>
              <a:t/>
            </a:r>
            <a:br>
              <a:rPr lang="en-US" sz="8000" dirty="0">
                <a:solidFill>
                  <a:srgbClr val="008000"/>
                </a:solidFill>
              </a:rPr>
            </a:br>
            <a:r>
              <a:rPr lang="en-US" sz="8000" dirty="0" err="1" smtClean="0">
                <a:solidFill>
                  <a:srgbClr val="008000"/>
                </a:solidFill>
              </a:rPr>
              <a:t>Projektskola</a:t>
            </a:r>
            <a:r>
              <a:rPr lang="en-US" sz="8000" dirty="0" smtClean="0">
                <a:solidFill>
                  <a:srgbClr val="008000"/>
                </a:solidFill>
              </a:rPr>
              <a:t/>
            </a:r>
            <a:br>
              <a:rPr lang="en-US" sz="8000" dirty="0" smtClean="0">
                <a:solidFill>
                  <a:srgbClr val="008000"/>
                </a:solidFill>
              </a:rPr>
            </a:br>
            <a:r>
              <a:rPr lang="en-US" sz="8000" dirty="0" smtClean="0">
                <a:solidFill>
                  <a:srgbClr val="008000"/>
                </a:solidFill>
              </a:rPr>
              <a:t>FRAMTIDSBYGDER</a:t>
            </a:r>
            <a:br>
              <a:rPr lang="en-US" sz="8000" dirty="0" smtClean="0">
                <a:solidFill>
                  <a:srgbClr val="008000"/>
                </a:solidFill>
              </a:rPr>
            </a:br>
            <a:endParaRPr lang="en-US" sz="8000" dirty="0"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02275"/>
            <a:ext cx="6400800" cy="1752600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För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beviljade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projekt</a:t>
            </a:r>
            <a:r>
              <a:rPr lang="en-US" dirty="0" smtClean="0">
                <a:solidFill>
                  <a:schemeClr val="tx1"/>
                </a:solidFill>
              </a:rPr>
              <a:t> 8 </a:t>
            </a:r>
            <a:r>
              <a:rPr lang="en-US" dirty="0" err="1" smtClean="0">
                <a:solidFill>
                  <a:schemeClr val="tx1"/>
                </a:solidFill>
              </a:rPr>
              <a:t>juni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Bäckefors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Logo LEADER_FRAMTIDSBYGDER_SV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001177" cy="149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5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300" dirty="0" err="1" smtClean="0">
                <a:solidFill>
                  <a:srgbClr val="008000"/>
                </a:solidFill>
              </a:rPr>
              <a:t>Utgifter</a:t>
            </a:r>
            <a:r>
              <a:rPr lang="en-US" sz="4300" dirty="0" smtClean="0">
                <a:solidFill>
                  <a:srgbClr val="008000"/>
                </a:solidFill>
              </a:rPr>
              <a:t> </a:t>
            </a:r>
            <a:r>
              <a:rPr lang="en-US" sz="4300" dirty="0" err="1" smtClean="0">
                <a:solidFill>
                  <a:srgbClr val="008000"/>
                </a:solidFill>
              </a:rPr>
              <a:t>för</a:t>
            </a:r>
            <a:r>
              <a:rPr lang="en-US" sz="4300" dirty="0" smtClean="0">
                <a:solidFill>
                  <a:srgbClr val="008000"/>
                </a:solidFill>
              </a:rPr>
              <a:t> </a:t>
            </a:r>
            <a:r>
              <a:rPr lang="en-US" sz="4300" dirty="0" err="1" smtClean="0">
                <a:solidFill>
                  <a:srgbClr val="008000"/>
                </a:solidFill>
              </a:rPr>
              <a:t>anställd</a:t>
            </a:r>
            <a:r>
              <a:rPr lang="en-US" sz="4300" dirty="0" smtClean="0">
                <a:solidFill>
                  <a:srgbClr val="008000"/>
                </a:solidFill>
              </a:rPr>
              <a:t> personal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sv-SE" altLang="sv-SE" b="1" dirty="0">
                <a:latin typeface="Helvetica" charset="0"/>
              </a:rPr>
              <a:t>Personal som arbetar endast med projektet (hel eller deltid)</a:t>
            </a:r>
          </a:p>
          <a:p>
            <a:pPr>
              <a:lnSpc>
                <a:spcPct val="80000"/>
              </a:lnSpc>
            </a:pPr>
            <a:r>
              <a:rPr lang="sv-SE" altLang="sv-SE" sz="3000" dirty="0">
                <a:latin typeface="Helvetica" charset="0"/>
              </a:rPr>
              <a:t>Lönespecifikation (plus PO-påslag 42,68 % av bruttolönen)</a:t>
            </a:r>
          </a:p>
          <a:p>
            <a:pPr>
              <a:lnSpc>
                <a:spcPct val="80000"/>
              </a:lnSpc>
            </a:pPr>
            <a:r>
              <a:rPr lang="sv-SE" altLang="sv-SE" sz="3000" dirty="0">
                <a:latin typeface="Helvetica" charset="0"/>
              </a:rPr>
              <a:t>Anställningsavtal som visar på hur många procent som rör projektet. (bara första gången eller vid förändring)</a:t>
            </a:r>
          </a:p>
          <a:p>
            <a:pPr>
              <a:lnSpc>
                <a:spcPct val="80000"/>
              </a:lnSpc>
            </a:pPr>
            <a:r>
              <a:rPr lang="sv-SE" altLang="sv-SE" sz="3000" dirty="0">
                <a:latin typeface="Helvetica" charset="0"/>
              </a:rPr>
              <a:t>Beräkning av månadsutgiften (för </a:t>
            </a:r>
            <a:r>
              <a:rPr lang="sv-SE" altLang="sv-SE" sz="3000" dirty="0" err="1">
                <a:latin typeface="Helvetica" charset="0"/>
              </a:rPr>
              <a:t>ev</a:t>
            </a:r>
            <a:r>
              <a:rPr lang="sv-SE" altLang="sv-SE" sz="3000" dirty="0">
                <a:latin typeface="Helvetica" charset="0"/>
              </a:rPr>
              <a:t> semestertillägg/förmåner)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Logo LEADER_FRAMTIDSBYGDER_SVA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06" y="130719"/>
            <a:ext cx="3750881" cy="112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61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300" dirty="0" err="1" smtClean="0">
                <a:solidFill>
                  <a:srgbClr val="008000"/>
                </a:solidFill>
              </a:rPr>
              <a:t>Timanställd</a:t>
            </a:r>
            <a:r>
              <a:rPr lang="en-US" sz="4300" dirty="0" smtClean="0">
                <a:solidFill>
                  <a:srgbClr val="008000"/>
                </a:solidFill>
              </a:rPr>
              <a:t> personal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008000"/>
              </a:solidFill>
            </a:endParaRPr>
          </a:p>
          <a:p>
            <a:r>
              <a:rPr lang="sv-SE" altLang="sv-SE" dirty="0">
                <a:latin typeface="Helvetica" charset="0"/>
              </a:rPr>
              <a:t>Projektdagbok – undertecknad av den anställde och arbetsgivaren eller annan behörig person. Dag för dag uppdelat på huvudaktivitet. Ska ange antal timmar och vad personen har arbetat med. </a:t>
            </a:r>
          </a:p>
          <a:p>
            <a:r>
              <a:rPr lang="sv-SE" altLang="sv-SE" dirty="0">
                <a:latin typeface="Helvetica" charset="0"/>
              </a:rPr>
              <a:t>Lönespecifikation</a:t>
            </a:r>
          </a:p>
          <a:p>
            <a:r>
              <a:rPr lang="sv-SE" altLang="sv-SE" dirty="0">
                <a:latin typeface="Helvetica" charset="0"/>
              </a:rPr>
              <a:t>Beräkning av timlön/Alternativt ett anställningsbevis där timlönen framgår.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Logo LEADER_FRAMTIDSBYGDER_SVA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06" y="130719"/>
            <a:ext cx="3750881" cy="112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0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300" dirty="0" err="1" smtClean="0">
                <a:solidFill>
                  <a:srgbClr val="008000"/>
                </a:solidFill>
              </a:rPr>
              <a:t>Indirekta</a:t>
            </a:r>
            <a:r>
              <a:rPr lang="en-US" sz="4300" dirty="0" smtClean="0">
                <a:solidFill>
                  <a:srgbClr val="008000"/>
                </a:solidFill>
              </a:rPr>
              <a:t> </a:t>
            </a:r>
            <a:r>
              <a:rPr lang="en-US" sz="4300" dirty="0" err="1" smtClean="0">
                <a:solidFill>
                  <a:srgbClr val="008000"/>
                </a:solidFill>
              </a:rPr>
              <a:t>kostnader</a:t>
            </a:r>
            <a:endParaRPr lang="en-US" sz="4300" dirty="0" smtClean="0">
              <a:solidFill>
                <a:srgbClr val="008000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008000"/>
              </a:solidFill>
            </a:endParaRPr>
          </a:p>
          <a:p>
            <a:r>
              <a:rPr lang="sv-SE" altLang="sv-SE" dirty="0">
                <a:latin typeface="Helvetica" charset="0"/>
              </a:rPr>
              <a:t>15 % av personalutgiften (skall stå med i beslut om stöd) </a:t>
            </a:r>
            <a:r>
              <a:rPr lang="sv-SE" altLang="sv-SE" sz="2400" dirty="0">
                <a:latin typeface="Helvetica" charset="0"/>
              </a:rPr>
              <a:t>T</a:t>
            </a:r>
            <a:r>
              <a:rPr lang="sv-SE" altLang="sv-SE" sz="2400" dirty="0" smtClean="0">
                <a:latin typeface="Helvetica" charset="0"/>
              </a:rPr>
              <a:t>a ej med dessa som faktiska utgifter som avser detta, tex dagliga verksamhetsutgifter ledning ekonomi, lokalhyra el värme, kommunikation, kontorsmaterial, intern representation. Kopplat direkt mot en aktivitet = faktisk kostnad.</a:t>
            </a:r>
            <a:endParaRPr lang="sv-SE" altLang="sv-SE" sz="2400" dirty="0">
              <a:latin typeface="Helvetica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Logo LEADER_FRAMTIDSBYGDER_SVA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06" y="130719"/>
            <a:ext cx="3750881" cy="112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94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US" sz="4300" dirty="0" smtClean="0">
              <a:solidFill>
                <a:srgbClr val="008000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008000"/>
              </a:solidFill>
            </a:endParaRPr>
          </a:p>
          <a:p>
            <a:r>
              <a:rPr lang="sv-SE" altLang="sv-SE" dirty="0">
                <a:latin typeface="Helvetica" charset="0"/>
              </a:rPr>
              <a:t>15 % av personalutgiften (skall stå med i beslut om stöd) </a:t>
            </a:r>
            <a:r>
              <a:rPr lang="sv-SE" altLang="sv-SE" sz="2400" dirty="0">
                <a:latin typeface="Helvetica" charset="0"/>
              </a:rPr>
              <a:t>T</a:t>
            </a:r>
            <a:r>
              <a:rPr lang="sv-SE" altLang="sv-SE" sz="2400" dirty="0" smtClean="0">
                <a:latin typeface="Helvetica" charset="0"/>
              </a:rPr>
              <a:t>a ej med dessa som faktiska utgifter som avser detta, tex dagliga verksamhetsutgifter ledning ekonomi, lokalhyra el värme, kommunikation, gåvor, kontorsmaterial, intern representation. Kopplat direkt mot en aktivitet = faktisk kostnad.</a:t>
            </a:r>
            <a:endParaRPr lang="sv-SE" altLang="sv-SE" sz="2400" dirty="0">
              <a:latin typeface="Helvetica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Logo LEADER_FRAMTIDSBYGDER_SVA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06" y="130719"/>
            <a:ext cx="3750881" cy="112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04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300" dirty="0" err="1" smtClean="0">
                <a:solidFill>
                  <a:srgbClr val="008000"/>
                </a:solidFill>
              </a:rPr>
              <a:t>Enhetskostnader</a:t>
            </a:r>
            <a:endParaRPr lang="en-US" sz="4300" dirty="0" smtClean="0">
              <a:solidFill>
                <a:srgbClr val="008000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008000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sv-SE" dirty="0"/>
              <a:t>Matkostnader </a:t>
            </a:r>
            <a:r>
              <a:rPr lang="sv-SE" dirty="0" smtClean="0"/>
              <a:t>90kr/deltagare ex. moms.</a:t>
            </a:r>
            <a:r>
              <a:rPr lang="sv-SE" sz="2400" dirty="0" smtClean="0"/>
              <a:t> (</a:t>
            </a:r>
            <a:r>
              <a:rPr lang="sv-SE" sz="2400" dirty="0" err="1" smtClean="0"/>
              <a:t>tot</a:t>
            </a:r>
            <a:r>
              <a:rPr lang="sv-SE" sz="2400" dirty="0" smtClean="0"/>
              <a:t> 101kr) </a:t>
            </a:r>
            <a:r>
              <a:rPr lang="sv-SE" dirty="0" smtClean="0"/>
              <a:t>Fika </a:t>
            </a:r>
            <a:r>
              <a:rPr lang="sv-SE" dirty="0" smtClean="0"/>
              <a:t>faktiska kostnader </a:t>
            </a:r>
            <a:r>
              <a:rPr lang="sv-SE" dirty="0" smtClean="0"/>
              <a:t>om </a:t>
            </a:r>
            <a:r>
              <a:rPr lang="sv-SE" dirty="0" smtClean="0"/>
              <a:t>max </a:t>
            </a:r>
            <a:r>
              <a:rPr lang="sv-SE" dirty="0" smtClean="0"/>
              <a:t>60 </a:t>
            </a:r>
            <a:r>
              <a:rPr lang="sv-SE" dirty="0" smtClean="0"/>
              <a:t>kr/deltagare. Inga alkoholhaltiga drycker.</a:t>
            </a:r>
            <a:endParaRPr lang="sv-SE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sv-SE" dirty="0"/>
              <a:t>Generell årsarbetstid på 1 720 timmar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sv-SE" dirty="0"/>
              <a:t>Resor med egen bil till 30 </a:t>
            </a:r>
            <a:r>
              <a:rPr lang="sv-SE" dirty="0" smtClean="0"/>
              <a:t>kr/mil </a:t>
            </a:r>
            <a:r>
              <a:rPr lang="sv-SE" sz="2400" dirty="0" smtClean="0"/>
              <a:t>(Även om utbetalningen är lägre)</a:t>
            </a:r>
            <a:endParaRPr lang="sv-SE" sz="24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sv-SE" dirty="0"/>
              <a:t>Eget arbete för enskild firma till 220kr/h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Logo LEADER_FRAMTIDSBYGDER_SVA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06" y="130719"/>
            <a:ext cx="3750881" cy="112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6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300" dirty="0" err="1" smtClean="0">
                <a:solidFill>
                  <a:srgbClr val="008000"/>
                </a:solidFill>
              </a:rPr>
              <a:t>Utbetalning</a:t>
            </a:r>
            <a:endParaRPr lang="en-US" sz="4300" dirty="0" smtClean="0">
              <a:solidFill>
                <a:srgbClr val="008000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008000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sv-SE" dirty="0" smtClean="0"/>
              <a:t>Görs online på jordbruksverkets ”mina sidor”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sv-SE" dirty="0" smtClean="0"/>
              <a:t>Delrapport eller slutrapport även den online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sv-SE" dirty="0" smtClean="0"/>
              <a:t>OBS allt ska vara klar INNAN slut-datumet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sv-SE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endParaRPr lang="sv-SE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Logo LEADER_FRAMTIDSBYGDER_SVA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06" y="130719"/>
            <a:ext cx="3750881" cy="112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1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4300" dirty="0" err="1" smtClean="0">
                <a:solidFill>
                  <a:srgbClr val="008000"/>
                </a:solidFill>
              </a:rPr>
              <a:t>Underlag</a:t>
            </a:r>
            <a:r>
              <a:rPr lang="en-US" sz="4300" dirty="0" smtClean="0">
                <a:solidFill>
                  <a:srgbClr val="008000"/>
                </a:solidFill>
              </a:rPr>
              <a:t> du </a:t>
            </a:r>
            <a:r>
              <a:rPr lang="en-US" sz="4300" dirty="0" err="1" smtClean="0">
                <a:solidFill>
                  <a:srgbClr val="008000"/>
                </a:solidFill>
              </a:rPr>
              <a:t>behöver</a:t>
            </a:r>
            <a:endParaRPr lang="en-US" sz="4300" dirty="0" smtClean="0">
              <a:solidFill>
                <a:srgbClr val="008000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008000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sv-SE" dirty="0" smtClean="0"/>
              <a:t>Fakturor/kvitton/beställningsunderlag </a:t>
            </a:r>
            <a:endParaRPr lang="sv-SE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sv-SE" dirty="0" smtClean="0"/>
              <a:t>B</a:t>
            </a:r>
            <a:r>
              <a:rPr lang="sv-SE" dirty="0" smtClean="0"/>
              <a:t>etalningsbevis (kommuner kan ansöka om undantag)</a:t>
            </a:r>
            <a:endParaRPr lang="sv-SE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sv-SE" dirty="0" smtClean="0"/>
              <a:t>Kontant betalning (sedlar/</a:t>
            </a:r>
            <a:r>
              <a:rPr lang="sv-SE" dirty="0" err="1" smtClean="0"/>
              <a:t>swish</a:t>
            </a:r>
            <a:r>
              <a:rPr lang="sv-SE" dirty="0" smtClean="0"/>
              <a:t>) max 1000 kr (skrivet kvitto)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sv-SE" dirty="0" smtClean="0"/>
              <a:t>Tidsredovisning timmar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sv-SE" dirty="0" smtClean="0"/>
              <a:t>Inbjudan, mail eller annat, deltagarlista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sv-SE" dirty="0" err="1" smtClean="0"/>
              <a:t>Körjornal</a:t>
            </a:r>
            <a:r>
              <a:rPr lang="sv-SE" dirty="0"/>
              <a:t> </a:t>
            </a:r>
            <a:r>
              <a:rPr lang="sv-SE" dirty="0" smtClean="0"/>
              <a:t>(platserna, syftet med resan</a:t>
            </a:r>
            <a:r>
              <a:rPr lang="sv-SE" dirty="0" smtClean="0"/>
              <a:t>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sv-SE" dirty="0" err="1" smtClean="0"/>
              <a:t>Anställningavtal</a:t>
            </a:r>
            <a:r>
              <a:rPr lang="sv-SE" dirty="0" smtClean="0"/>
              <a:t>/timlön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sv-SE" smtClean="0"/>
              <a:t>Spara bokföring 10 år</a:t>
            </a:r>
            <a:endParaRPr lang="sv-SE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endParaRPr lang="sv-SE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endParaRPr lang="sv-SE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Logo LEADER_FRAMTIDSBYGDER_SVA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06" y="130719"/>
            <a:ext cx="3750881" cy="112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98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 LEADER_FRAMTIDSBYGDER_SVA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06" y="130719"/>
            <a:ext cx="3750881" cy="1120435"/>
          </a:xfrm>
          <a:prstGeom prst="rect">
            <a:avLst/>
          </a:prstGeom>
        </p:spPr>
      </p:pic>
      <p:pic>
        <p:nvPicPr>
          <p:cNvPr id="4" name="Platshållare för innehåll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196145"/>
            <a:ext cx="9144000" cy="4536318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5999018" y="690936"/>
            <a:ext cx="1898073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sv-SE" dirty="0" smtClean="0"/>
              <a:t>Välj samma utgiftstyp som i </a:t>
            </a:r>
            <a:r>
              <a:rPr lang="sv-SE" dirty="0" err="1" smtClean="0"/>
              <a:t>budgetmallen</a:t>
            </a:r>
            <a:endParaRPr lang="sv-SE" dirty="0"/>
          </a:p>
        </p:txBody>
      </p:sp>
      <p:cxnSp>
        <p:nvCxnSpPr>
          <p:cNvPr id="8" name="Rak pil 7"/>
          <p:cNvCxnSpPr/>
          <p:nvPr/>
        </p:nvCxnSpPr>
        <p:spPr>
          <a:xfrm flipV="1">
            <a:off x="5680364" y="1614266"/>
            <a:ext cx="595745" cy="12259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ruta 1"/>
          <p:cNvSpPr txBox="1"/>
          <p:nvPr/>
        </p:nvSpPr>
        <p:spPr>
          <a:xfrm>
            <a:off x="3994174" y="5378109"/>
            <a:ext cx="46576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Personal</a:t>
            </a:r>
          </a:p>
          <a:p>
            <a:r>
              <a:rPr lang="sv-SE" dirty="0" smtClean="0"/>
              <a:t>Indirekta kostnader (15% av personalkostnader)</a:t>
            </a:r>
          </a:p>
          <a:p>
            <a:r>
              <a:rPr lang="sv-SE" dirty="0" smtClean="0"/>
              <a:t>Investeringar</a:t>
            </a:r>
          </a:p>
          <a:p>
            <a:r>
              <a:rPr lang="sv-SE" dirty="0" smtClean="0"/>
              <a:t>Övriga utgifter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570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 LEADER_FRAMTIDSBYGDER_SVA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06" y="130719"/>
            <a:ext cx="3750881" cy="1120435"/>
          </a:xfrm>
          <a:prstGeom prst="rect">
            <a:avLst/>
          </a:prstGeom>
        </p:spPr>
      </p:pic>
      <p:pic>
        <p:nvPicPr>
          <p:cNvPr id="5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39925"/>
            <a:ext cx="8977745" cy="3576638"/>
          </a:xfrm>
        </p:spPr>
      </p:pic>
    </p:spTree>
    <p:extLst>
      <p:ext uri="{BB962C8B-B14F-4D97-AF65-F5344CB8AC3E}">
        <p14:creationId xmlns:p14="http://schemas.microsoft.com/office/powerpoint/2010/main" val="1328929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 LEADER_FRAMTIDSBYGDER_SVA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06" y="130719"/>
            <a:ext cx="3750881" cy="1120435"/>
          </a:xfrm>
          <a:prstGeom prst="rect">
            <a:avLst/>
          </a:prstGeom>
        </p:spPr>
      </p:pic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v-SE" b="1" dirty="0" smtClean="0">
                <a:solidFill>
                  <a:schemeClr val="accent3">
                    <a:lumMod val="50000"/>
                  </a:schemeClr>
                </a:solidFill>
              </a:rPr>
              <a:t>VAD ska VART?</a:t>
            </a:r>
          </a:p>
          <a:p>
            <a:r>
              <a:rPr lang="sv-SE" altLang="sv-SE" dirty="0">
                <a:latin typeface="Helvetica" charset="0"/>
              </a:rPr>
              <a:t>Bilagor in i Mina sidor</a:t>
            </a:r>
          </a:p>
          <a:p>
            <a:r>
              <a:rPr lang="sv-SE" altLang="sv-SE" dirty="0" smtClean="0">
                <a:latin typeface="Helvetica" charset="0"/>
              </a:rPr>
              <a:t>Försättsblad </a:t>
            </a:r>
            <a:r>
              <a:rPr lang="sv-SE" altLang="sv-SE" sz="2000" dirty="0" smtClean="0">
                <a:latin typeface="Helvetica" charset="0"/>
              </a:rPr>
              <a:t>(ett per kuvert), </a:t>
            </a:r>
            <a:r>
              <a:rPr lang="sv-SE" altLang="sv-SE" dirty="0">
                <a:latin typeface="Helvetica" charset="0"/>
              </a:rPr>
              <a:t>fakturor, underlag och betalningsbevis skickas till skanning </a:t>
            </a:r>
            <a:r>
              <a:rPr lang="sv-SE" altLang="sv-SE" sz="2000" dirty="0" smtClean="0">
                <a:latin typeface="Helvetica" charset="0"/>
              </a:rPr>
              <a:t>(ej dubbelsidig eller ihopsatt)</a:t>
            </a:r>
            <a:endParaRPr lang="sv-SE" altLang="sv-SE" sz="2000" dirty="0">
              <a:latin typeface="Helvetica" charset="0"/>
            </a:endParaRPr>
          </a:p>
          <a:p>
            <a:r>
              <a:rPr lang="sv-SE" altLang="sv-SE" dirty="0">
                <a:latin typeface="Helvetica" charset="0"/>
              </a:rPr>
              <a:t>Ideell tid och ideella resurser ska till </a:t>
            </a:r>
            <a:r>
              <a:rPr lang="sv-SE" altLang="sv-SE" dirty="0" err="1">
                <a:latin typeface="Helvetica" charset="0"/>
              </a:rPr>
              <a:t>Leaderkontoret</a:t>
            </a:r>
            <a:endParaRPr lang="sv-SE" altLang="sv-SE" dirty="0">
              <a:latin typeface="Helvetica" charset="0"/>
            </a:endParaRP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9057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 LEADER_FRAMTIDSBYGDER_SVA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001177" cy="1493914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08" y="1771005"/>
            <a:ext cx="7772091" cy="4667765"/>
          </a:xfrm>
          <a:prstGeom prst="rect">
            <a:avLst/>
          </a:prstGeom>
        </p:spPr>
      </p:pic>
      <p:sp>
        <p:nvSpPr>
          <p:cNvPr id="3" name="AutoShape 2" descr="rl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" name="AutoShape 4" descr="rl.jp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3040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 LEADER_FRAMTIDSBYGDER_SVA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06" y="130719"/>
            <a:ext cx="3750881" cy="1120435"/>
          </a:xfrm>
          <a:prstGeom prst="rect">
            <a:avLst/>
          </a:prstGeom>
        </p:spPr>
      </p:pic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sv-SE" b="1" dirty="0" smtClean="0">
                <a:solidFill>
                  <a:schemeClr val="accent3">
                    <a:lumMod val="50000"/>
                  </a:schemeClr>
                </a:solidFill>
              </a:rPr>
              <a:t>LÄGESRAPPORT och SLUTRAPPORT</a:t>
            </a:r>
          </a:p>
          <a:p>
            <a:pPr marL="0" indent="0" algn="ctr">
              <a:buNone/>
            </a:pPr>
            <a:endParaRPr lang="sv-SE" dirty="0" smtClean="0"/>
          </a:p>
          <a:p>
            <a:pPr marL="0" indent="0">
              <a:buFontTx/>
              <a:buNone/>
              <a:defRPr/>
            </a:pPr>
            <a:r>
              <a:rPr lang="sv-SE" dirty="0"/>
              <a:t>Lägesrapport: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sv-SE" dirty="0"/>
              <a:t>Kortare beskrivning av aktiviteterna som genomförts under den redovisade perioden.</a:t>
            </a:r>
            <a:br>
              <a:rPr lang="sv-SE" dirty="0"/>
            </a:br>
            <a:endParaRPr lang="sv-SE" dirty="0"/>
          </a:p>
          <a:p>
            <a:pPr marL="0" indent="0">
              <a:buFontTx/>
              <a:buNone/>
              <a:defRPr/>
            </a:pPr>
            <a:r>
              <a:rPr lang="sv-SE" dirty="0"/>
              <a:t>Slutrapport: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sv-SE" dirty="0"/>
              <a:t>Utförlig rapport för hela projekttiden</a:t>
            </a:r>
            <a:r>
              <a:rPr lang="sv-SE" dirty="0" smtClean="0"/>
              <a:t>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sv-SE" dirty="0" smtClean="0"/>
              <a:t>Vissa indikatorer</a:t>
            </a:r>
            <a:endParaRPr lang="sv-SE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sv-SE" dirty="0"/>
              <a:t>Blanketten ”godkännande av publicering…” skall bifogas.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55037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 LEADER_FRAMTIDSBYGDER_SVA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06" y="130719"/>
            <a:ext cx="3750881" cy="1120435"/>
          </a:xfrm>
          <a:prstGeom prst="rect">
            <a:avLst/>
          </a:prstGeom>
        </p:spPr>
      </p:pic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b="1" dirty="0" smtClean="0">
                <a:solidFill>
                  <a:schemeClr val="accent3">
                    <a:lumMod val="50000"/>
                  </a:schemeClr>
                </a:solidFill>
              </a:rPr>
              <a:t>Lite till..</a:t>
            </a:r>
            <a:endParaRPr lang="sv-SE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sv-SE" dirty="0" smtClean="0"/>
              <a:t>kontakta upphandlingsmyndigheten vid fall då varor/tjänster bör upphandlas</a:t>
            </a:r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6027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300" dirty="0" smtClean="0">
                <a:solidFill>
                  <a:srgbClr val="008000"/>
                </a:solidFill>
              </a:rPr>
              <a:t>Information </a:t>
            </a:r>
            <a:r>
              <a:rPr lang="en-US" sz="4300" dirty="0" err="1" smtClean="0">
                <a:solidFill>
                  <a:srgbClr val="008000"/>
                </a:solidFill>
              </a:rPr>
              <a:t>och</a:t>
            </a:r>
            <a:r>
              <a:rPr lang="en-US" sz="4300" dirty="0" smtClean="0">
                <a:solidFill>
                  <a:srgbClr val="008000"/>
                </a:solidFill>
              </a:rPr>
              <a:t> </a:t>
            </a:r>
            <a:r>
              <a:rPr lang="en-US" sz="4300" dirty="0" err="1" smtClean="0">
                <a:solidFill>
                  <a:srgbClr val="008000"/>
                </a:solidFill>
              </a:rPr>
              <a:t>blanketter</a:t>
            </a:r>
            <a:r>
              <a:rPr lang="en-US" sz="4300" dirty="0" smtClean="0">
                <a:solidFill>
                  <a:srgbClr val="008000"/>
                </a:solidFill>
              </a:rPr>
              <a:t> </a:t>
            </a:r>
            <a:r>
              <a:rPr lang="en-US" sz="4300" dirty="0" err="1" smtClean="0">
                <a:solidFill>
                  <a:srgbClr val="008000"/>
                </a:solidFill>
              </a:rPr>
              <a:t>finns</a:t>
            </a:r>
            <a:r>
              <a:rPr lang="en-US" sz="4300" dirty="0" smtClean="0">
                <a:solidFill>
                  <a:srgbClr val="008000"/>
                </a:solidFill>
              </a:rPr>
              <a:t> </a:t>
            </a:r>
            <a:r>
              <a:rPr lang="en-US" sz="4300" dirty="0" err="1" smtClean="0">
                <a:solidFill>
                  <a:srgbClr val="008000"/>
                </a:solidFill>
              </a:rPr>
              <a:t>på</a:t>
            </a:r>
            <a:r>
              <a:rPr lang="en-US" sz="4300" dirty="0" smtClean="0">
                <a:solidFill>
                  <a:srgbClr val="008000"/>
                </a:solidFill>
              </a:rPr>
              <a:t> </a:t>
            </a:r>
            <a:r>
              <a:rPr lang="en-US" sz="4300" dirty="0" err="1" smtClean="0">
                <a:solidFill>
                  <a:srgbClr val="008000"/>
                </a:solidFill>
              </a:rPr>
              <a:t>vår</a:t>
            </a:r>
            <a:r>
              <a:rPr lang="en-US" sz="4300" dirty="0" smtClean="0">
                <a:solidFill>
                  <a:srgbClr val="008000"/>
                </a:solidFill>
              </a:rPr>
              <a:t> </a:t>
            </a:r>
            <a:r>
              <a:rPr lang="en-US" sz="4300" dirty="0" err="1" smtClean="0">
                <a:solidFill>
                  <a:srgbClr val="008000"/>
                </a:solidFill>
              </a:rPr>
              <a:t>hemsida</a:t>
            </a:r>
            <a:endParaRPr lang="en-US" sz="4300" dirty="0">
              <a:solidFill>
                <a:srgbClr val="008000"/>
              </a:solidFill>
            </a:endParaRPr>
          </a:p>
          <a:p>
            <a:pPr>
              <a:buFontTx/>
              <a:buChar char="•"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www.framtidsbygder.se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Logo LEADER_FRAMTIDSBYGDER_SVAR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06" y="130719"/>
            <a:ext cx="3750881" cy="112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60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VI TAR DET STEG FÖR STEG!</a:t>
            </a:r>
          </a:p>
          <a:p>
            <a:pPr marL="0" indent="0" algn="ctr">
              <a:buNone/>
            </a:pPr>
            <a:endParaRPr lang="en-US" sz="2000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Linda </a:t>
            </a:r>
            <a:r>
              <a:rPr lang="en-US" b="1" dirty="0" smtClean="0">
                <a:solidFill>
                  <a:srgbClr val="000000"/>
                </a:solidFill>
              </a:rPr>
              <a:t>Blomberg, </a:t>
            </a:r>
            <a:r>
              <a:rPr lang="en-US" b="1" dirty="0" err="1" smtClean="0">
                <a:solidFill>
                  <a:srgbClr val="000000"/>
                </a:solidFill>
              </a:rPr>
              <a:t>projektutvecklare</a:t>
            </a:r>
            <a:r>
              <a:rPr lang="en-US" b="1" dirty="0" smtClean="0">
                <a:solidFill>
                  <a:srgbClr val="000000"/>
                </a:solidFill>
              </a:rPr>
              <a:t>  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0739 </a:t>
            </a:r>
            <a:r>
              <a:rPr lang="en-US" dirty="0">
                <a:solidFill>
                  <a:srgbClr val="000000"/>
                </a:solidFill>
              </a:rPr>
              <a:t>70 11 91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linkClick r:id="rId2"/>
              </a:rPr>
              <a:t>linda.blomberg@framtidsbygder.se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en-US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 </a:t>
            </a:r>
            <a:endParaRPr lang="en-US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Kerstin </a:t>
            </a:r>
            <a:r>
              <a:rPr lang="en-US" b="1" dirty="0" err="1"/>
              <a:t>Söderlund</a:t>
            </a:r>
            <a:r>
              <a:rPr lang="en-US" b="1" dirty="0"/>
              <a:t>,</a:t>
            </a:r>
            <a:r>
              <a:rPr lang="en-US" dirty="0"/>
              <a:t> </a:t>
            </a:r>
            <a:r>
              <a:rPr lang="en-US" b="1" dirty="0" err="1" smtClean="0"/>
              <a:t>verksamhetsledare</a:t>
            </a:r>
            <a:r>
              <a:rPr lang="en-US" b="1" dirty="0"/>
              <a:t> </a:t>
            </a:r>
            <a:endParaRPr lang="en-US" b="1" dirty="0" smtClean="0"/>
          </a:p>
          <a:p>
            <a:pPr marL="0" indent="0">
              <a:buNone/>
            </a:pPr>
            <a:r>
              <a:rPr lang="en-US" smtClean="0"/>
              <a:t>0702 99 89 86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kerstin.soderlund@framtidsbygder.se</a:t>
            </a:r>
            <a:endParaRPr lang="en-US" dirty="0"/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000000"/>
                </a:solidFill>
              </a:rPr>
              <a:t>Hemsida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en-US" dirty="0">
                <a:solidFill>
                  <a:srgbClr val="000000"/>
                </a:solidFill>
                <a:hlinkClick r:id="rId4"/>
              </a:rPr>
              <a:t>www.framtidsbygder.se</a:t>
            </a:r>
            <a:r>
              <a:rPr lang="en-US" dirty="0">
                <a:solidFill>
                  <a:srgbClr val="000000"/>
                </a:solidFill>
              </a:rPr>
              <a:t>        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Logo LEADER_FRAMTIDSBYGDER_SVAR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06" y="130719"/>
            <a:ext cx="3750881" cy="112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26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err="1" smtClean="0">
                <a:solidFill>
                  <a:srgbClr val="008000"/>
                </a:solidFill>
              </a:rPr>
              <a:t>Tänk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på</a:t>
            </a:r>
            <a:r>
              <a:rPr lang="en-US" dirty="0" smtClean="0">
                <a:solidFill>
                  <a:srgbClr val="008000"/>
                </a:solidFill>
              </a:rPr>
              <a:t>:</a:t>
            </a:r>
            <a:endParaRPr lang="en-US" dirty="0">
              <a:solidFill>
                <a:srgbClr val="0080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008000"/>
              </a:solidFill>
            </a:endParaRPr>
          </a:p>
          <a:p>
            <a:r>
              <a:rPr lang="sv-SE" altLang="sv-SE" dirty="0">
                <a:latin typeface="Helvetica" charset="0"/>
              </a:rPr>
              <a:t>Följ ditt beslut</a:t>
            </a:r>
          </a:p>
          <a:p>
            <a:r>
              <a:rPr lang="sv-SE" altLang="sv-SE" dirty="0">
                <a:latin typeface="Helvetica" charset="0"/>
              </a:rPr>
              <a:t>Var noga med logotyper</a:t>
            </a:r>
          </a:p>
          <a:p>
            <a:r>
              <a:rPr lang="sv-SE" altLang="sv-SE" dirty="0">
                <a:latin typeface="Helvetica" charset="0"/>
              </a:rPr>
              <a:t>Dokumentera det ni har </a:t>
            </a:r>
            <a:r>
              <a:rPr lang="sv-SE" altLang="sv-SE" dirty="0" smtClean="0">
                <a:latin typeface="Helvetica" charset="0"/>
              </a:rPr>
              <a:t>gjort- projektdagbok och </a:t>
            </a:r>
            <a:r>
              <a:rPr lang="sv-SE" altLang="sv-SE" dirty="0" err="1" smtClean="0">
                <a:latin typeface="Helvetica" charset="0"/>
              </a:rPr>
              <a:t>timredovisning</a:t>
            </a:r>
            <a:r>
              <a:rPr lang="sv-SE" altLang="sv-SE" dirty="0" smtClean="0">
                <a:latin typeface="Helvetica" charset="0"/>
              </a:rPr>
              <a:t>.</a:t>
            </a:r>
            <a:endParaRPr lang="sv-SE" altLang="sv-SE" dirty="0">
              <a:latin typeface="Helvetica" charset="0"/>
            </a:endParaRPr>
          </a:p>
          <a:p>
            <a:r>
              <a:rPr lang="sv-SE" altLang="sv-SE" dirty="0" smtClean="0">
                <a:latin typeface="Helvetica" charset="0"/>
              </a:rPr>
              <a:t>Bifoga </a:t>
            </a:r>
            <a:r>
              <a:rPr lang="sv-SE" altLang="sv-SE" dirty="0">
                <a:latin typeface="Helvetica" charset="0"/>
              </a:rPr>
              <a:t>allt material med </a:t>
            </a:r>
            <a:r>
              <a:rPr lang="sv-SE" altLang="sv-SE" dirty="0" smtClean="0">
                <a:latin typeface="Helvetica" charset="0"/>
              </a:rPr>
              <a:t>rekvisitionerna (inbjudningar, program deltagarlistor </a:t>
            </a:r>
            <a:r>
              <a:rPr lang="sv-SE" altLang="sv-SE" dirty="0" err="1" smtClean="0">
                <a:latin typeface="Helvetica" charset="0"/>
              </a:rPr>
              <a:t>m.m</a:t>
            </a:r>
            <a:r>
              <a:rPr lang="sv-SE" altLang="sv-SE" dirty="0" smtClean="0">
                <a:latin typeface="Helvetica" charset="0"/>
              </a:rPr>
              <a:t>)</a:t>
            </a:r>
            <a:endParaRPr lang="sv-SE" altLang="sv-SE" dirty="0">
              <a:latin typeface="Helvetica" charset="0"/>
            </a:endParaRPr>
          </a:p>
          <a:p>
            <a:r>
              <a:rPr lang="sv-SE" altLang="sv-SE" dirty="0">
                <a:latin typeface="Helvetica" charset="0"/>
              </a:rPr>
              <a:t>Hör av er vid förändringar</a:t>
            </a:r>
          </a:p>
          <a:p>
            <a:pPr marL="0" indent="0">
              <a:buNone/>
            </a:pP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8" name="Picture 7" descr="Logo LEADER_FRAMTIDSBYGDER_SV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06" y="130719"/>
            <a:ext cx="3750881" cy="11204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7221" y="65358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362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 err="1" smtClean="0">
                <a:solidFill>
                  <a:srgbClr val="008000"/>
                </a:solidFill>
              </a:rPr>
              <a:t>Tänk</a:t>
            </a:r>
            <a:r>
              <a:rPr lang="en-US" sz="3600" dirty="0" smtClean="0">
                <a:solidFill>
                  <a:srgbClr val="008000"/>
                </a:solidFill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</a:rPr>
              <a:t>på</a:t>
            </a:r>
            <a:r>
              <a:rPr lang="en-US" sz="3600" dirty="0" smtClean="0">
                <a:solidFill>
                  <a:srgbClr val="008000"/>
                </a:solidFill>
              </a:rPr>
              <a:t>:</a:t>
            </a:r>
            <a:endParaRPr lang="en-US" sz="3600" dirty="0">
              <a:solidFill>
                <a:srgbClr val="0080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008000"/>
              </a:solidFill>
            </a:endParaRPr>
          </a:p>
          <a:p>
            <a:r>
              <a:rPr lang="sv-SE" altLang="sv-SE" dirty="0" smtClean="0">
                <a:latin typeface="Helvetica" charset="0"/>
              </a:rPr>
              <a:t>Kommunikation. Viktigt att alla blir informerade.</a:t>
            </a:r>
          </a:p>
          <a:p>
            <a:r>
              <a:rPr lang="sv-SE" altLang="sv-SE" dirty="0" smtClean="0">
                <a:latin typeface="Helvetica" charset="0"/>
              </a:rPr>
              <a:t>Tydliga roller och arbetsuppgifter</a:t>
            </a:r>
          </a:p>
          <a:p>
            <a:r>
              <a:rPr lang="sv-SE" altLang="sv-SE" dirty="0" smtClean="0">
                <a:latin typeface="Helvetica" charset="0"/>
              </a:rPr>
              <a:t>Regelbundna projektmöten med dagordning</a:t>
            </a:r>
          </a:p>
          <a:p>
            <a:r>
              <a:rPr lang="sv-SE" altLang="sv-SE" dirty="0" smtClean="0">
                <a:latin typeface="Helvetica" charset="0"/>
              </a:rPr>
              <a:t>Projektdagbok</a:t>
            </a:r>
            <a:endParaRPr lang="sv-SE" altLang="sv-SE" dirty="0">
              <a:latin typeface="Helvetica" charset="0"/>
            </a:endParaRPr>
          </a:p>
          <a:p>
            <a:pPr marL="0" indent="0">
              <a:buNone/>
            </a:pP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8" name="Picture 7" descr="Logo LEADER_FRAMTIDSBYGDER_SV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06" y="130719"/>
            <a:ext cx="3750881" cy="11204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7221" y="65358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35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    </a:t>
            </a:r>
            <a:br>
              <a:rPr lang="en-US" dirty="0"/>
            </a:br>
            <a:r>
              <a:rPr lang="en-US" dirty="0"/>
              <a:t>           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/>
              <a:t>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000" dirty="0" err="1" smtClean="0">
                <a:solidFill>
                  <a:srgbClr val="008000"/>
                </a:solidFill>
              </a:rPr>
              <a:t>Förskott</a:t>
            </a:r>
            <a:endParaRPr lang="en-US" sz="4000" dirty="0">
              <a:solidFill>
                <a:srgbClr val="008000"/>
              </a:solidFill>
            </a:endParaRPr>
          </a:p>
          <a:p>
            <a:pPr marL="0" indent="0" algn="ctr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sv-SE" altLang="sv-SE" dirty="0" smtClean="0">
                <a:latin typeface="Arial" charset="0"/>
                <a:ea typeface="Arial" charset="0"/>
                <a:cs typeface="Arial" charset="0"/>
              </a:rPr>
              <a:t>Då du fått ditt beslut kan du begära förskott på </a:t>
            </a:r>
            <a:r>
              <a:rPr lang="sv-SE" altLang="sv-SE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sv-SE" dirty="0" smtClean="0">
                <a:latin typeface="Arial" charset="0"/>
                <a:ea typeface="Arial" charset="0"/>
                <a:cs typeface="Arial" charset="0"/>
              </a:rPr>
              <a:t>älften </a:t>
            </a:r>
            <a:r>
              <a:rPr lang="sv-SE" dirty="0">
                <a:latin typeface="Arial" charset="0"/>
                <a:ea typeface="Arial" charset="0"/>
                <a:cs typeface="Arial" charset="0"/>
              </a:rPr>
              <a:t>av det beviljade projektstödet (</a:t>
            </a:r>
            <a:r>
              <a:rPr lang="sv-SE" dirty="0" smtClean="0">
                <a:latin typeface="Arial" charset="0"/>
                <a:ea typeface="Arial" charset="0"/>
                <a:cs typeface="Arial" charset="0"/>
              </a:rPr>
              <a:t>EU-delen) max </a:t>
            </a:r>
            <a:r>
              <a:rPr lang="sv-SE" dirty="0">
                <a:latin typeface="Arial" charset="0"/>
                <a:ea typeface="Arial" charset="0"/>
                <a:cs typeface="Arial" charset="0"/>
              </a:rPr>
              <a:t>250 000 </a:t>
            </a:r>
            <a:r>
              <a:rPr lang="sv-SE" dirty="0" smtClean="0">
                <a:latin typeface="Arial" charset="0"/>
                <a:ea typeface="Arial" charset="0"/>
                <a:cs typeface="Arial" charset="0"/>
              </a:rPr>
              <a:t>kr.</a:t>
            </a:r>
            <a:r>
              <a:rPr lang="sv-SE" sz="2000" dirty="0" smtClean="0">
                <a:latin typeface="Arial" charset="0"/>
                <a:ea typeface="Arial" charset="0"/>
                <a:cs typeface="Arial" charset="0"/>
              </a:rPr>
              <a:t> Enbart förening eller allmännyttig stiftelse</a:t>
            </a:r>
            <a:endParaRPr lang="sv-SE" sz="20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Logo LEADER_FRAMTIDSBYGDER_SV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06" y="130719"/>
            <a:ext cx="3750881" cy="112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80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    </a:t>
            </a:r>
            <a:br>
              <a:rPr lang="en-US" dirty="0"/>
            </a:br>
            <a:r>
              <a:rPr lang="en-US" dirty="0"/>
              <a:t>           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/>
              <a:t>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8000"/>
                </a:solidFill>
              </a:rPr>
              <a:t>Tips:</a:t>
            </a:r>
            <a:endParaRPr lang="en-US" dirty="0">
              <a:solidFill>
                <a:srgbClr val="008000"/>
              </a:solidFill>
            </a:endParaRPr>
          </a:p>
          <a:p>
            <a:pPr marL="0" indent="0" algn="ctr">
              <a:buNone/>
            </a:pPr>
            <a:endParaRPr lang="en-US" dirty="0"/>
          </a:p>
          <a:p>
            <a:r>
              <a:rPr lang="sv-SE" altLang="sv-SE" dirty="0">
                <a:latin typeface="Helvetica" charset="0"/>
              </a:rPr>
              <a:t>Redovisa </a:t>
            </a:r>
            <a:r>
              <a:rPr lang="sv-SE" altLang="sv-SE" dirty="0" smtClean="0">
                <a:latin typeface="Helvetica" charset="0"/>
              </a:rPr>
              <a:t>och ansök om utbetalning ofta </a:t>
            </a:r>
            <a:r>
              <a:rPr lang="sv-SE" altLang="sv-SE" dirty="0">
                <a:latin typeface="Helvetica" charset="0"/>
              </a:rPr>
              <a:t>– finns det begränsningar så står det i ditt beslut. Max 80 % i delutbetalningar. </a:t>
            </a:r>
          </a:p>
          <a:p>
            <a:r>
              <a:rPr lang="sv-SE" altLang="sv-SE" dirty="0">
                <a:latin typeface="Helvetica" charset="0"/>
              </a:rPr>
              <a:t>Kontakta gärna </a:t>
            </a:r>
            <a:r>
              <a:rPr lang="sv-SE" altLang="sv-SE" dirty="0" err="1">
                <a:latin typeface="Helvetica" charset="0"/>
              </a:rPr>
              <a:t>Leaderkontoret</a:t>
            </a:r>
            <a:r>
              <a:rPr lang="sv-SE" altLang="sv-SE" dirty="0">
                <a:latin typeface="Helvetica" charset="0"/>
              </a:rPr>
              <a:t> vid frågor.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Logo LEADER_FRAMTIDSBYGDER_SV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06" y="130719"/>
            <a:ext cx="3750881" cy="112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68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4514" y="1299153"/>
            <a:ext cx="7848600" cy="1263939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008000"/>
                </a:solidFill>
              </a:rPr>
              <a:t>Stödberättigade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kostnader</a:t>
            </a:r>
            <a:endParaRPr lang="en-US" sz="4000" dirty="0"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1" y="2563092"/>
            <a:ext cx="8122226" cy="3906982"/>
          </a:xfrm>
        </p:spPr>
        <p:txBody>
          <a:bodyPr>
            <a:normAutofit fontScale="85000" lnSpcReduction="10000"/>
          </a:bodyPr>
          <a:lstStyle/>
          <a:p>
            <a:pPr algn="l">
              <a:defRPr/>
            </a:pPr>
            <a:r>
              <a:rPr lang="sv-SE" altLang="sv-SE" dirty="0">
                <a:solidFill>
                  <a:schemeClr val="tx1"/>
                </a:solidFill>
                <a:latin typeface="Helvetica" panose="020B0604020202020204" pitchFamily="34" charset="0"/>
              </a:rPr>
              <a:t>De utgifter ni har fått godkända i budgeten är stödberättigade under förutsättning att: </a:t>
            </a:r>
            <a:endParaRPr lang="sv-SE" altLang="sv-SE" dirty="0" smtClean="0">
              <a:solidFill>
                <a:schemeClr val="tx1"/>
              </a:solidFill>
              <a:latin typeface="Helvetica" panose="020B0604020202020204" pitchFamily="34" charset="0"/>
            </a:endParaRPr>
          </a:p>
          <a:p>
            <a:pPr algn="l">
              <a:defRPr/>
            </a:pPr>
            <a:endParaRPr lang="sv-SE" altLang="sv-SE" dirty="0">
              <a:solidFill>
                <a:schemeClr val="tx1"/>
              </a:solidFill>
              <a:latin typeface="Helvetica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sv-SE" altLang="sv-SE" dirty="0">
                <a:solidFill>
                  <a:schemeClr val="tx1"/>
                </a:solidFill>
                <a:latin typeface="Helvetica" panose="020B0604020202020204" pitchFamily="34" charset="0"/>
              </a:rPr>
              <a:t>Alla kostnader hör till projektet och kan kopplas till </a:t>
            </a:r>
            <a:r>
              <a:rPr lang="sv-SE" altLang="sv-SE" dirty="0" smtClean="0">
                <a:solidFill>
                  <a:schemeClr val="tx1"/>
                </a:solidFill>
                <a:latin typeface="Helvetica" panose="020B0604020202020204" pitchFamily="34" charset="0"/>
              </a:rPr>
              <a:t>projektets mål </a:t>
            </a:r>
            <a:r>
              <a:rPr lang="sv-SE" altLang="sv-SE" dirty="0">
                <a:solidFill>
                  <a:schemeClr val="tx1"/>
                </a:solidFill>
                <a:latin typeface="Helvetica" panose="020B0604020202020204" pitchFamily="34" charset="0"/>
              </a:rPr>
              <a:t>och aktiviteterna i budget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sv-SE" altLang="sv-SE" dirty="0">
                <a:solidFill>
                  <a:schemeClr val="tx1"/>
                </a:solidFill>
                <a:latin typeface="Helvetica" panose="020B0604020202020204" pitchFamily="34" charset="0"/>
              </a:rPr>
              <a:t>Kostnaden och utgiften måste vara inom </a:t>
            </a:r>
            <a:r>
              <a:rPr lang="sv-SE" altLang="sv-SE" dirty="0" smtClean="0">
                <a:solidFill>
                  <a:schemeClr val="tx1"/>
                </a:solidFill>
                <a:latin typeface="Helvetica" panose="020B0604020202020204" pitchFamily="34" charset="0"/>
              </a:rPr>
              <a:t>projekttiden (slutredovisat och klart innan slutdatum)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sv-SE" altLang="sv-SE" dirty="0" smtClean="0">
                <a:solidFill>
                  <a:schemeClr val="tx1"/>
                </a:solidFill>
                <a:latin typeface="Helvetica" panose="020B0604020202020204" pitchFamily="34" charset="0"/>
              </a:rPr>
              <a:t>Stäm av mot budgeten och aktivitetsplanen</a:t>
            </a:r>
            <a:endParaRPr lang="sv-SE" altLang="sv-SE" dirty="0">
              <a:solidFill>
                <a:schemeClr val="tx1"/>
              </a:solidFill>
              <a:latin typeface="Helvetica" panose="020B0604020202020204" pitchFamily="34" charset="0"/>
            </a:endParaRPr>
          </a:p>
        </p:txBody>
      </p:sp>
      <p:pic>
        <p:nvPicPr>
          <p:cNvPr id="8" name="Picture 7" descr="Logo LEADER_FRAMTIDSBYGDER_SVA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001177" cy="149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40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4300" dirty="0" err="1" smtClean="0">
                <a:solidFill>
                  <a:srgbClr val="008000"/>
                </a:solidFill>
              </a:rPr>
              <a:t>Redovisning</a:t>
            </a:r>
            <a:endParaRPr lang="en-US" sz="4300" dirty="0">
              <a:solidFill>
                <a:srgbClr val="008000"/>
              </a:solidFill>
            </a:endParaRPr>
          </a:p>
          <a:p>
            <a:pPr>
              <a:buFontTx/>
              <a:buChar char="•"/>
            </a:pPr>
            <a:endParaRPr lang="en-US" dirty="0" smtClean="0"/>
          </a:p>
          <a:p>
            <a:r>
              <a:rPr lang="sv-SE" altLang="sv-SE" dirty="0">
                <a:latin typeface="Helvetica" charset="0"/>
              </a:rPr>
              <a:t>Projektet behöver särredovisas i bokföringen med hjälp av till exempel kostnadsställen. Man ska kunna ta ut en resultatrapport för bara projektet. Det räcker inte med </a:t>
            </a:r>
            <a:r>
              <a:rPr lang="sv-SE" altLang="sv-SE" dirty="0" err="1" smtClean="0">
                <a:latin typeface="Helvetica" charset="0"/>
              </a:rPr>
              <a:t>excel</a:t>
            </a:r>
            <a:r>
              <a:rPr lang="sv-SE" altLang="sv-SE" dirty="0" smtClean="0">
                <a:latin typeface="Helvetica" charset="0"/>
              </a:rPr>
              <a:t>-redovisning</a:t>
            </a:r>
            <a:r>
              <a:rPr lang="sv-SE" altLang="sv-SE" dirty="0">
                <a:latin typeface="Helvetica" charset="0"/>
              </a:rPr>
              <a:t>.</a:t>
            </a:r>
          </a:p>
          <a:p>
            <a:r>
              <a:rPr lang="sv-SE" altLang="sv-SE" dirty="0">
                <a:latin typeface="Helvetica" charset="0"/>
              </a:rPr>
              <a:t>Utdrag ur resultatrapporten ska laddas upp i Mina sidor i samband med del- eller slututbetalning </a:t>
            </a:r>
          </a:p>
          <a:p>
            <a:r>
              <a:rPr lang="sv-SE" altLang="sv-SE" dirty="0">
                <a:latin typeface="Helvetica" charset="0"/>
              </a:rPr>
              <a:t>Olika utgiftstyper</a:t>
            </a:r>
          </a:p>
          <a:p>
            <a:pPr>
              <a:buFontTx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Logo LEADER_FRAMTIDSBYGDER_SVA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06" y="130719"/>
            <a:ext cx="3750881" cy="112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8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08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300" dirty="0" err="1" smtClean="0">
                <a:solidFill>
                  <a:srgbClr val="008000"/>
                </a:solidFill>
              </a:rPr>
              <a:t>Logotyper</a:t>
            </a:r>
            <a:r>
              <a:rPr lang="en-US" sz="4300" dirty="0" smtClean="0">
                <a:solidFill>
                  <a:srgbClr val="008000"/>
                </a:solidFill>
              </a:rPr>
              <a:t>- </a:t>
            </a:r>
            <a:r>
              <a:rPr lang="en-US" sz="4300" dirty="0" err="1" smtClean="0">
                <a:solidFill>
                  <a:srgbClr val="008000"/>
                </a:solidFill>
              </a:rPr>
              <a:t>noga</a:t>
            </a:r>
            <a:r>
              <a:rPr lang="en-US" sz="4300" dirty="0" smtClean="0">
                <a:solidFill>
                  <a:srgbClr val="008000"/>
                </a:solidFill>
              </a:rPr>
              <a:t>, </a:t>
            </a:r>
            <a:r>
              <a:rPr lang="en-US" sz="4300" dirty="0" err="1" smtClean="0">
                <a:solidFill>
                  <a:srgbClr val="008000"/>
                </a:solidFill>
              </a:rPr>
              <a:t>annars</a:t>
            </a:r>
            <a:r>
              <a:rPr lang="en-US" sz="4300" dirty="0" smtClean="0">
                <a:solidFill>
                  <a:srgbClr val="008000"/>
                </a:solidFill>
              </a:rPr>
              <a:t> </a:t>
            </a:r>
            <a:r>
              <a:rPr lang="en-US" sz="4300" dirty="0" err="1" smtClean="0">
                <a:solidFill>
                  <a:srgbClr val="008000"/>
                </a:solidFill>
              </a:rPr>
              <a:t>avdrag</a:t>
            </a:r>
            <a:endParaRPr lang="en-US" sz="4300" dirty="0">
              <a:solidFill>
                <a:srgbClr val="008000"/>
              </a:solidFill>
            </a:endParaRPr>
          </a:p>
          <a:p>
            <a:pPr>
              <a:buFontTx/>
              <a:buChar char="•"/>
            </a:pPr>
            <a:endParaRPr lang="en-US" dirty="0" smtClean="0"/>
          </a:p>
          <a:p>
            <a:r>
              <a:rPr lang="sv-SE" altLang="sv-SE" dirty="0" smtClean="0">
                <a:latin typeface="Helvetica" charset="0"/>
              </a:rPr>
              <a:t>Alla trycksaker, inbjudningar, annonser, hemsida och övrig kommunikations-material.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Logo LEADER_FRAMTIDSBYGDER_SVA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06" y="130719"/>
            <a:ext cx="3750881" cy="1120435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77" y="4695225"/>
            <a:ext cx="1737360" cy="1712976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714" y="4638836"/>
            <a:ext cx="1763544" cy="1712976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085" y="4695225"/>
            <a:ext cx="1818092" cy="182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41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40919</TotalTime>
  <Words>797</Words>
  <Application>Microsoft Macintosh PowerPoint</Application>
  <PresentationFormat>Bildspel på skärmen (4:3)</PresentationFormat>
  <Paragraphs>157</Paragraphs>
  <Slides>23</Slides>
  <Notes>17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27" baseType="lpstr">
      <vt:lpstr>Calibri</vt:lpstr>
      <vt:lpstr>Helvetica</vt:lpstr>
      <vt:lpstr>Arial</vt:lpstr>
      <vt:lpstr>Office Theme</vt:lpstr>
      <vt:lpstr>  Projektskola FRAMTIDSBYGDER </vt:lpstr>
      <vt:lpstr>PowerPoint-presentation</vt:lpstr>
      <vt:lpstr> </vt:lpstr>
      <vt:lpstr> </vt:lpstr>
      <vt:lpstr>                           </vt:lpstr>
      <vt:lpstr>                           </vt:lpstr>
      <vt:lpstr>Stödberättigade kostnader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Leader Dalsland Årjäng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Uppstartsmöte!</dc:title>
  <dc:creator>Kerstin Söderlund</dc:creator>
  <cp:lastModifiedBy>Linda Blomberg</cp:lastModifiedBy>
  <cp:revision>157</cp:revision>
  <cp:lastPrinted>2017-02-13T13:50:04Z</cp:lastPrinted>
  <dcterms:created xsi:type="dcterms:W3CDTF">2016-04-04T11:49:18Z</dcterms:created>
  <dcterms:modified xsi:type="dcterms:W3CDTF">2017-06-08T10:39:22Z</dcterms:modified>
</cp:coreProperties>
</file>